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5B8F1-016C-4AE3-A384-3D6B1C2450E1}" v="2" dt="2023-12-14T07:49:39.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75" d="100"/>
          <a:sy n="75" d="100"/>
        </p:scale>
        <p:origin x="336"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üleyman BOLAT" userId="113f1949-da1e-484b-a339-51a598ef35e3" providerId="ADAL" clId="{3685B8F1-016C-4AE3-A384-3D6B1C2450E1}"/>
    <pc:docChg chg="modSld">
      <pc:chgData name="Süleyman BOLAT" userId="113f1949-da1e-484b-a339-51a598ef35e3" providerId="ADAL" clId="{3685B8F1-016C-4AE3-A384-3D6B1C2450E1}" dt="2023-12-14T07:58:19.809" v="307" actId="20577"/>
      <pc:docMkLst>
        <pc:docMk/>
      </pc:docMkLst>
      <pc:sldChg chg="modSp mod">
        <pc:chgData name="Süleyman BOLAT" userId="113f1949-da1e-484b-a339-51a598ef35e3" providerId="ADAL" clId="{3685B8F1-016C-4AE3-A384-3D6B1C2450E1}" dt="2023-12-14T07:47:41.495" v="130" actId="20577"/>
        <pc:sldMkLst>
          <pc:docMk/>
          <pc:sldMk cId="109857222" sldId="256"/>
        </pc:sldMkLst>
        <pc:spChg chg="mod">
          <ac:chgData name="Süleyman BOLAT" userId="113f1949-da1e-484b-a339-51a598ef35e3" providerId="ADAL" clId="{3685B8F1-016C-4AE3-A384-3D6B1C2450E1}" dt="2023-12-14T07:47:41.495" v="130" actId="20577"/>
          <ac:spMkLst>
            <pc:docMk/>
            <pc:sldMk cId="109857222" sldId="256"/>
            <ac:spMk id="9" creationId="{00B3313D-5A66-7C88-251B-1C13942B06EB}"/>
          </ac:spMkLst>
        </pc:spChg>
      </pc:sldChg>
      <pc:sldChg chg="modSp mod">
        <pc:chgData name="Süleyman BOLAT" userId="113f1949-da1e-484b-a339-51a598ef35e3" providerId="ADAL" clId="{3685B8F1-016C-4AE3-A384-3D6B1C2450E1}" dt="2023-12-14T07:58:19.809" v="307" actId="20577"/>
        <pc:sldMkLst>
          <pc:docMk/>
          <pc:sldMk cId="3956163335" sldId="257"/>
        </pc:sldMkLst>
        <pc:spChg chg="mod">
          <ac:chgData name="Süleyman BOLAT" userId="113f1949-da1e-484b-a339-51a598ef35e3" providerId="ADAL" clId="{3685B8F1-016C-4AE3-A384-3D6B1C2450E1}" dt="2023-12-14T07:57:31.030" v="303" actId="20577"/>
          <ac:spMkLst>
            <pc:docMk/>
            <pc:sldMk cId="3956163335" sldId="257"/>
            <ac:spMk id="2" creationId="{D883D6AA-2740-7FA0-D11B-EBABAFB17F21}"/>
          </ac:spMkLst>
        </pc:spChg>
        <pc:spChg chg="mod">
          <ac:chgData name="Süleyman BOLAT" userId="113f1949-da1e-484b-a339-51a598ef35e3" providerId="ADAL" clId="{3685B8F1-016C-4AE3-A384-3D6B1C2450E1}" dt="2023-12-14T07:56:59.353" v="297" actId="14100"/>
          <ac:spMkLst>
            <pc:docMk/>
            <pc:sldMk cId="3956163335" sldId="257"/>
            <ac:spMk id="3" creationId="{088952C0-2BED-6EE2-3B27-69956CD71723}"/>
          </ac:spMkLst>
        </pc:spChg>
        <pc:spChg chg="mod">
          <ac:chgData name="Süleyman BOLAT" userId="113f1949-da1e-484b-a339-51a598ef35e3" providerId="ADAL" clId="{3685B8F1-016C-4AE3-A384-3D6B1C2450E1}" dt="2023-12-14T07:57:01.915" v="298" actId="14100"/>
          <ac:spMkLst>
            <pc:docMk/>
            <pc:sldMk cId="3956163335" sldId="257"/>
            <ac:spMk id="4" creationId="{A86607F5-FFF5-82B0-0657-95074C471D18}"/>
          </ac:spMkLst>
        </pc:spChg>
        <pc:spChg chg="mod">
          <ac:chgData name="Süleyman BOLAT" userId="113f1949-da1e-484b-a339-51a598ef35e3" providerId="ADAL" clId="{3685B8F1-016C-4AE3-A384-3D6B1C2450E1}" dt="2023-12-14T07:58:19.809" v="307" actId="20577"/>
          <ac:spMkLst>
            <pc:docMk/>
            <pc:sldMk cId="3956163335" sldId="257"/>
            <ac:spMk id="5" creationId="{78A5B8C3-70B4-381E-23BE-BC47E6B49732}"/>
          </ac:spMkLst>
        </pc:spChg>
        <pc:spChg chg="mod">
          <ac:chgData name="Süleyman BOLAT" userId="113f1949-da1e-484b-a339-51a598ef35e3" providerId="ADAL" clId="{3685B8F1-016C-4AE3-A384-3D6B1C2450E1}" dt="2023-12-14T07:49:51.289" v="186" actId="1076"/>
          <ac:spMkLst>
            <pc:docMk/>
            <pc:sldMk cId="3956163335" sldId="257"/>
            <ac:spMk id="6" creationId="{CE2281FB-D518-287A-8876-2FA531BCB36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12/14/2023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bs.yildiz.edu.tr/oibs/ina_app/" TargetMode="External"/><Relationship Id="rId2" Type="http://schemas.openxmlformats.org/officeDocument/2006/relationships/hyperlink" Target="https://fbe.yildiz.edu.tr/" TargetMode="External"/><Relationship Id="rId1" Type="http://schemas.openxmlformats.org/officeDocument/2006/relationships/slideLayout" Target="../slideLayouts/slideLayout1.xml"/><Relationship Id="rId5" Type="http://schemas.openxmlformats.org/officeDocument/2006/relationships/hyperlink" Target="https://fbe.yildiz.edu.tr/media/files/Yonetmelik/OBS%20Lisansustu%20Basvuru%20Kilavuzu-03_05_2023.pdf" TargetMode="External"/><Relationship Id="rId4" Type="http://schemas.openxmlformats.org/officeDocument/2006/relationships/hyperlink" Target="https://lisansustu.yildiz.edu.tr/fbe/home/Index?IsMesajGonder=Tru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be.yildiz.edu.tr/media/files/Yonetmelik/YTU%20FBE%20GRE%20Score%20Donusum%20Tablosu-11_01_2021.pdf" TargetMode="External"/><Relationship Id="rId2" Type="http://schemas.openxmlformats.org/officeDocument/2006/relationships/hyperlink" Target="http://webkit-masked-url/hidden/" TargetMode="External"/><Relationship Id="rId1" Type="http://schemas.openxmlformats.org/officeDocument/2006/relationships/slideLayout" Target="../slideLayouts/slideLayout2.xml"/><Relationship Id="rId4" Type="http://schemas.openxmlformats.org/officeDocument/2006/relationships/hyperlink" Target="chrome-extension://efaidnbmnnnibpcajpcglclefindmkaj/https:/fbe.yildiz.edu.tr/media/files/Lisansustu_Basvuru/FBE%20Program%20Bilgi%20Tablosu%20Guncelleme-04_05_202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7E27EC0-43CE-63B7-17DD-FCECFC00CE19}"/>
              </a:ext>
            </a:extLst>
          </p:cNvPr>
          <p:cNvSpPr txBox="1">
            <a:spLocks/>
          </p:cNvSpPr>
          <p:nvPr/>
        </p:nvSpPr>
        <p:spPr>
          <a:xfrm>
            <a:off x="722666" y="877142"/>
            <a:ext cx="11173081" cy="646557"/>
          </a:xfrm>
          <a:prstGeom prst="rect">
            <a:avLst/>
          </a:prstGeom>
          <a:ln w="38100">
            <a:solidFill>
              <a:srgbClr val="0070C0"/>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 sz="1200" b="1" u="sng" dirty="0">
                <a:solidFill>
                  <a:srgbClr val="666666"/>
                </a:solidFill>
                <a:latin typeface="Times New Roman"/>
                <a:cs typeface="Times New Roman"/>
              </a:rPr>
              <a:t>Başvuruların Enstitülerce onaylanması başvuru takvimi içerisinde yapılacaktır.</a:t>
            </a:r>
            <a:r>
              <a:rPr lang="tr" sz="1200" dirty="0">
                <a:solidFill>
                  <a:srgbClr val="666666"/>
                </a:solidFill>
                <a:latin typeface="Times New Roman"/>
                <a:cs typeface="Times New Roman"/>
              </a:rPr>
              <a:t> Başvurunuz ilgili Enstitü tarafından onaylandıktan sonra başvuru üzerinde herhangi </a:t>
            </a:r>
            <a:r>
              <a:rPr lang="tr" sz="1200" b="1" u="sng" dirty="0">
                <a:solidFill>
                  <a:srgbClr val="666666"/>
                </a:solidFill>
                <a:latin typeface="Times New Roman"/>
                <a:cs typeface="Times New Roman"/>
              </a:rPr>
              <a:t>bir değişiklik yapılamamaktadır.</a:t>
            </a:r>
            <a:r>
              <a:rPr lang="tr" sz="1200" dirty="0">
                <a:solidFill>
                  <a:srgbClr val="666666"/>
                </a:solidFill>
                <a:latin typeface="Times New Roman"/>
                <a:cs typeface="Times New Roman"/>
              </a:rPr>
              <a:t> Bu nedenle tercihlerinizi ve tercih sıranızı netleştirmeden başvurunuzu </a:t>
            </a:r>
            <a:r>
              <a:rPr lang="tr" sz="1200" b="1" u="sng" dirty="0">
                <a:solidFill>
                  <a:srgbClr val="666666"/>
                </a:solidFill>
                <a:latin typeface="Times New Roman"/>
                <a:cs typeface="Times New Roman"/>
              </a:rPr>
              <a:t>tamamlamayınız.</a:t>
            </a:r>
            <a:endParaRPr lang="tr" dirty="0">
              <a:solidFill>
                <a:srgbClr val="000000"/>
              </a:solidFill>
              <a:latin typeface="Calibri Light" panose="020F0302020204030204"/>
              <a:cs typeface="Calibri Light" panose="020F0302020204030204"/>
            </a:endParaRPr>
          </a:p>
        </p:txBody>
      </p:sp>
      <p:sp>
        <p:nvSpPr>
          <p:cNvPr id="11" name="Subtitle 2">
            <a:extLst>
              <a:ext uri="{FF2B5EF4-FFF2-40B4-BE49-F238E27FC236}">
                <a16:creationId xmlns:a16="http://schemas.microsoft.com/office/drawing/2014/main" id="{5BF01562-4B0D-5FDE-665F-5E52341EEDE4}"/>
              </a:ext>
            </a:extLst>
          </p:cNvPr>
          <p:cNvSpPr txBox="1">
            <a:spLocks/>
          </p:cNvSpPr>
          <p:nvPr/>
        </p:nvSpPr>
        <p:spPr>
          <a:xfrm>
            <a:off x="6091889" y="2099881"/>
            <a:ext cx="6089754" cy="1856784"/>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tr" sz="1200" b="1" dirty="0">
              <a:latin typeface="Bahnschrift"/>
              <a:cs typeface="Times New Roman"/>
            </a:endParaRPr>
          </a:p>
          <a:p>
            <a:endParaRPr lang="en-US" dirty="0">
              <a:latin typeface="Bahnschrift"/>
              <a:cs typeface="Calibri"/>
            </a:endParaRPr>
          </a:p>
        </p:txBody>
      </p:sp>
      <p:sp>
        <p:nvSpPr>
          <p:cNvPr id="19" name="Flowchart: Off-page Connector 18">
            <a:extLst>
              <a:ext uri="{FF2B5EF4-FFF2-40B4-BE49-F238E27FC236}">
                <a16:creationId xmlns:a16="http://schemas.microsoft.com/office/drawing/2014/main" id="{2EEC8495-528D-38BB-9FF7-EADB6DFF5CAC}"/>
              </a:ext>
            </a:extLst>
          </p:cNvPr>
          <p:cNvSpPr/>
          <p:nvPr/>
        </p:nvSpPr>
        <p:spPr>
          <a:xfrm>
            <a:off x="6243" y="2"/>
            <a:ext cx="12185754" cy="773212"/>
          </a:xfrm>
          <a:prstGeom prst="flowChartOffpageConnector">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b="1" dirty="0">
                <a:ea typeface="+mn-lt"/>
                <a:cs typeface="+mn-lt"/>
              </a:rPr>
              <a:t>FBE 2023-2024 Bahar </a:t>
            </a:r>
            <a:r>
              <a:rPr lang="en-US" sz="2400" b="1" dirty="0" err="1">
                <a:ea typeface="+mn-lt"/>
                <a:cs typeface="+mn-lt"/>
              </a:rPr>
              <a:t>Dönemi</a:t>
            </a:r>
            <a:r>
              <a:rPr lang="en-US" sz="2400" b="1" dirty="0">
                <a:ea typeface="+mn-lt"/>
                <a:cs typeface="+mn-lt"/>
              </a:rPr>
              <a:t> </a:t>
            </a:r>
            <a:r>
              <a:rPr lang="en-US" sz="2400" b="1" dirty="0" err="1">
                <a:ea typeface="+mn-lt"/>
                <a:cs typeface="+mn-lt"/>
              </a:rPr>
              <a:t>Lisansüstü</a:t>
            </a:r>
            <a:r>
              <a:rPr lang="en-US" sz="2400" b="1" dirty="0">
                <a:ea typeface="+mn-lt"/>
                <a:cs typeface="+mn-lt"/>
              </a:rPr>
              <a:t> </a:t>
            </a:r>
            <a:r>
              <a:rPr lang="en-US" sz="2400" b="1" dirty="0" err="1">
                <a:ea typeface="+mn-lt"/>
                <a:cs typeface="+mn-lt"/>
              </a:rPr>
              <a:t>Programı</a:t>
            </a:r>
            <a:r>
              <a:rPr lang="en-US" sz="2400" b="1" dirty="0">
                <a:ea typeface="+mn-lt"/>
                <a:cs typeface="+mn-lt"/>
              </a:rPr>
              <a:t> </a:t>
            </a:r>
            <a:r>
              <a:rPr lang="en-US" sz="2400" b="1" dirty="0" err="1">
                <a:ea typeface="+mn-lt"/>
                <a:cs typeface="+mn-lt"/>
              </a:rPr>
              <a:t>Başvuruları</a:t>
            </a:r>
            <a:r>
              <a:rPr lang="en-US" sz="2400" b="1" dirty="0">
                <a:ea typeface="+mn-lt"/>
                <a:cs typeface="+mn-lt"/>
              </a:rPr>
              <a:t> </a:t>
            </a:r>
            <a:endParaRPr lang="tr-TR" sz="2400" b="1" dirty="0">
              <a:ea typeface="+mn-lt"/>
              <a:cs typeface="+mn-lt"/>
            </a:endParaRPr>
          </a:p>
          <a:p>
            <a:pPr algn="ctr"/>
            <a:r>
              <a:rPr lang="tr" sz="2400" b="1" dirty="0">
                <a:latin typeface="Bahnschrift"/>
              </a:rPr>
              <a:t>20 Aralık 2023 -</a:t>
            </a:r>
            <a:r>
              <a:rPr lang="tr" sz="2400" dirty="0">
                <a:latin typeface="Bahnschrift"/>
              </a:rPr>
              <a:t> </a:t>
            </a:r>
            <a:r>
              <a:rPr lang="tr" sz="2400" b="1" dirty="0">
                <a:latin typeface="Bahnschrift"/>
              </a:rPr>
              <a:t>30 Ocak 2024</a:t>
            </a:r>
            <a:r>
              <a:rPr lang="tr" sz="2400" dirty="0">
                <a:latin typeface="Bahnschrift"/>
              </a:rPr>
              <a:t> </a:t>
            </a:r>
            <a:endParaRPr lang="tr" sz="2400" dirty="0">
              <a:solidFill>
                <a:srgbClr val="000000"/>
              </a:solidFill>
              <a:latin typeface="Bahnschrift"/>
              <a:cs typeface="Calibri Light"/>
            </a:endParaRPr>
          </a:p>
        </p:txBody>
      </p:sp>
      <p:sp>
        <p:nvSpPr>
          <p:cNvPr id="6" name="Rectangle: Single Corner Snipped 10">
            <a:extLst>
              <a:ext uri="{FF2B5EF4-FFF2-40B4-BE49-F238E27FC236}">
                <a16:creationId xmlns:a16="http://schemas.microsoft.com/office/drawing/2014/main" id="{77DD3FC0-9B16-9FEA-C71C-471C4943D509}"/>
              </a:ext>
            </a:extLst>
          </p:cNvPr>
          <p:cNvSpPr/>
          <p:nvPr/>
        </p:nvSpPr>
        <p:spPr>
          <a:xfrm>
            <a:off x="384561" y="1917294"/>
            <a:ext cx="11511186" cy="1446477"/>
          </a:xfrm>
          <a:prstGeom prst="snip1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lgn="just">
              <a:lnSpc>
                <a:spcPct val="90000"/>
              </a:lnSpc>
              <a:spcBef>
                <a:spcPct val="0"/>
              </a:spcBef>
              <a:buFont typeface="Arial" panose="020B0604020202020204" pitchFamily="34" charset="0"/>
              <a:buChar char="•"/>
            </a:pPr>
            <a:r>
              <a:rPr lang="tr-TR" sz="1200" b="0" u="none" dirty="0">
                <a:solidFill>
                  <a:schemeClr val="tx1">
                    <a:lumMod val="75000"/>
                    <a:lumOff val="25000"/>
                  </a:schemeClr>
                </a:solidFill>
                <a:latin typeface="Times New Roman" panose="02020603050405020304" pitchFamily="18" charset="0"/>
                <a:cs typeface="Times New Roman" panose="02020603050405020304" pitchFamily="18" charset="0"/>
              </a:rPr>
              <a:t>Başvurular ve kayıtlar </a:t>
            </a:r>
            <a:r>
              <a:rPr lang="tr-TR" sz="1200" u="none" dirty="0">
                <a:solidFill>
                  <a:schemeClr val="tx1">
                    <a:lumMod val="75000"/>
                    <a:lumOff val="25000"/>
                  </a:schemeClr>
                </a:solidFill>
                <a:latin typeface="Times New Roman" panose="02020603050405020304" pitchFamily="18" charset="0"/>
                <a:cs typeface="Times New Roman" panose="02020603050405020304" pitchFamily="18" charset="0"/>
              </a:rPr>
              <a:t>OBS sistemi üzerinden online </a:t>
            </a:r>
            <a:r>
              <a:rPr lang="tr-TR" sz="1200" b="0" u="none" dirty="0">
                <a:solidFill>
                  <a:schemeClr val="tx1">
                    <a:lumMod val="75000"/>
                    <a:lumOff val="25000"/>
                  </a:schemeClr>
                </a:solidFill>
                <a:latin typeface="Times New Roman" panose="02020603050405020304" pitchFamily="18" charset="0"/>
                <a:cs typeface="Times New Roman" panose="02020603050405020304" pitchFamily="18" charset="0"/>
              </a:rPr>
              <a:t>olarak gerçekleştirilecektir. Yazılı ve Sözlü sınav değerlendirmeleri yüz yüze yapılacak olup sınav tarih ve yerleri </a:t>
            </a:r>
            <a:r>
              <a:rPr lang="tr-TR" sz="1200" b="0" u="none" dirty="0">
                <a:solidFill>
                  <a:schemeClr val="tx1">
                    <a:lumMod val="75000"/>
                    <a:lumOff val="25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fbe.yildiz.edu.tr</a:t>
            </a:r>
            <a:r>
              <a:rPr lang="tr-TR" sz="1200" b="0" u="none" dirty="0">
                <a:solidFill>
                  <a:schemeClr val="tx1">
                    <a:lumMod val="75000"/>
                    <a:lumOff val="25000"/>
                  </a:schemeClr>
                </a:solidFill>
                <a:latin typeface="Times New Roman" panose="02020603050405020304" pitchFamily="18" charset="0"/>
                <a:cs typeface="Times New Roman" panose="02020603050405020304" pitchFamily="18" charset="0"/>
              </a:rPr>
              <a:t> web adresinde ilan edilecektir</a:t>
            </a:r>
            <a:r>
              <a:rPr lang="tr-TR" sz="1200" b="0" u="none" dirty="0">
                <a:solidFill>
                  <a:schemeClr val="tx1">
                    <a:lumMod val="75000"/>
                    <a:lumOff val="25000"/>
                  </a:schemeClr>
                </a:solidFill>
              </a:rPr>
              <a:t>. </a:t>
            </a:r>
          </a:p>
          <a:p>
            <a:pPr marL="171450" indent="-171450" algn="just">
              <a:lnSpc>
                <a:spcPct val="90000"/>
              </a:lnSpc>
              <a:spcBef>
                <a:spcPct val="0"/>
              </a:spcBef>
              <a:buFont typeface="Arial" panose="020B0604020202020204" pitchFamily="34" charset="0"/>
              <a:buChar char="•"/>
            </a:pPr>
            <a:r>
              <a:rPr lang="tr" sz="1200" dirty="0">
                <a:solidFill>
                  <a:schemeClr val="tx1">
                    <a:lumMod val="75000"/>
                    <a:lumOff val="25000"/>
                  </a:schemeClr>
                </a:solidFill>
                <a:latin typeface="Times New Roman"/>
                <a:cs typeface="Times New Roman"/>
              </a:rPr>
              <a:t>Başvuru linki: </a:t>
            </a:r>
            <a:r>
              <a:rPr lang="tr" sz="1200" b="1" dirty="0">
                <a:solidFill>
                  <a:schemeClr val="tx1">
                    <a:lumMod val="75000"/>
                    <a:lumOff val="25000"/>
                  </a:schemeClr>
                </a:solidFill>
                <a:ea typeface="+mn-lt"/>
                <a:cs typeface="+mn-lt"/>
                <a:hlinkClick r:id="rId3">
                  <a:extLst>
                    <a:ext uri="{A12FA001-AC4F-418D-AE19-62706E023703}">
                      <ahyp:hlinkClr xmlns:ahyp="http://schemas.microsoft.com/office/drawing/2018/hyperlinkcolor" val="tx"/>
                    </a:ext>
                  </a:extLst>
                </a:hlinkClick>
              </a:rPr>
              <a:t>https://obs.yildiz.edu.tr/oibs/ina_app/</a:t>
            </a:r>
            <a:r>
              <a:rPr lang="tr" sz="1200" dirty="0">
                <a:solidFill>
                  <a:schemeClr val="tx1">
                    <a:lumMod val="75000"/>
                    <a:lumOff val="25000"/>
                  </a:schemeClr>
                </a:solidFill>
                <a:latin typeface="Times New Roman"/>
                <a:cs typeface="Times New Roman"/>
              </a:rPr>
              <a:t>        </a:t>
            </a:r>
            <a:endParaRPr lang="tr-TR" sz="1200" b="0" u="none" dirty="0">
              <a:solidFill>
                <a:schemeClr val="tx1">
                  <a:lumMod val="75000"/>
                  <a:lumOff val="25000"/>
                </a:schemeClr>
              </a:solidFill>
            </a:endParaRPr>
          </a:p>
          <a:p>
            <a:pPr marL="171450" indent="-171450" algn="just">
              <a:lnSpc>
                <a:spcPct val="90000"/>
              </a:lnSpc>
              <a:spcBef>
                <a:spcPct val="0"/>
              </a:spcBef>
              <a:buFont typeface="Arial" panose="020B0604020202020204" pitchFamily="34" charset="0"/>
              <a:buChar char="•"/>
            </a:pPr>
            <a:r>
              <a:rPr lang="tr" sz="1200" dirty="0">
                <a:solidFill>
                  <a:schemeClr val="tx1">
                    <a:lumMod val="75000"/>
                    <a:lumOff val="25000"/>
                  </a:schemeClr>
                </a:solidFill>
                <a:latin typeface="Times New Roman"/>
                <a:cs typeface="Times New Roman"/>
              </a:rPr>
              <a:t>OBS başvurularınızla ilgili sorunlarınız için lisansustu.yildiz.edu.tr sisteminde yer alan mesaj kategorisinden "OBS lisansüstü başvuru sorunları" mesaj kategorisini kullanınız. Mesaj göndermek için </a:t>
            </a:r>
            <a:r>
              <a:rPr lang="tr" sz="1200" b="1" dirty="0">
                <a:solidFill>
                  <a:schemeClr val="tx1">
                    <a:lumMod val="75000"/>
                    <a:lumOff val="25000"/>
                  </a:schemeClr>
                </a:solidFill>
                <a:ea typeface="+mn-lt"/>
                <a:cs typeface="+mn-lt"/>
                <a:hlinkClick r:id="rId4">
                  <a:extLst>
                    <a:ext uri="{A12FA001-AC4F-418D-AE19-62706E023703}">
                      <ahyp:hlinkClr xmlns:ahyp="http://schemas.microsoft.com/office/drawing/2018/hyperlinkcolor" val="tx"/>
                    </a:ext>
                  </a:extLst>
                </a:hlinkClick>
              </a:rPr>
              <a:t>Tıklayınız</a:t>
            </a:r>
            <a:r>
              <a:rPr lang="tr" sz="1200" dirty="0">
                <a:solidFill>
                  <a:schemeClr val="tx1">
                    <a:lumMod val="75000"/>
                    <a:lumOff val="25000"/>
                  </a:schemeClr>
                </a:solidFill>
                <a:latin typeface="Times New Roman"/>
                <a:cs typeface="Times New Roman"/>
              </a:rPr>
              <a:t>.</a:t>
            </a:r>
          </a:p>
          <a:p>
            <a:pPr marL="171450" indent="-171450" algn="just">
              <a:lnSpc>
                <a:spcPct val="90000"/>
              </a:lnSpc>
              <a:spcBef>
                <a:spcPct val="0"/>
              </a:spcBef>
              <a:buFont typeface="Arial" panose="020B0604020202020204" pitchFamily="34" charset="0"/>
              <a:buChar char="•"/>
            </a:pPr>
            <a:r>
              <a:rPr lang="tr" sz="1200" dirty="0">
                <a:solidFill>
                  <a:schemeClr val="tx1">
                    <a:lumMod val="75000"/>
                    <a:lumOff val="25000"/>
                  </a:schemeClr>
                </a:solidFill>
                <a:latin typeface="Times New Roman"/>
                <a:cs typeface="Times New Roman"/>
              </a:rPr>
              <a:t>Lisansüstü Başvuru kılavuzu için </a:t>
            </a:r>
            <a:r>
              <a:rPr lang="tr" sz="1200" b="1" dirty="0">
                <a:solidFill>
                  <a:schemeClr val="tx1">
                    <a:lumMod val="75000"/>
                    <a:lumOff val="25000"/>
                  </a:schemeClr>
                </a:solidFill>
                <a:ea typeface="+mn-lt"/>
                <a:cs typeface="+mn-lt"/>
                <a:hlinkClick r:id="rId5">
                  <a:extLst>
                    <a:ext uri="{A12FA001-AC4F-418D-AE19-62706E023703}">
                      <ahyp:hlinkClr xmlns:ahyp="http://schemas.microsoft.com/office/drawing/2018/hyperlinkcolor" val="tx"/>
                    </a:ext>
                  </a:extLst>
                </a:hlinkClick>
              </a:rPr>
              <a:t>Tıklayınız</a:t>
            </a:r>
            <a:r>
              <a:rPr lang="tr" sz="1200" dirty="0">
                <a:solidFill>
                  <a:schemeClr val="tx1">
                    <a:lumMod val="75000"/>
                    <a:lumOff val="25000"/>
                  </a:schemeClr>
                </a:solidFill>
                <a:latin typeface="Times New Roman"/>
                <a:cs typeface="Times New Roman"/>
              </a:rPr>
              <a:t>.             Lisansüstü Başvuru videosu </a:t>
            </a:r>
            <a:r>
              <a:rPr lang="tr" sz="1200" b="1" dirty="0">
                <a:solidFill>
                  <a:schemeClr val="tx1">
                    <a:lumMod val="75000"/>
                    <a:lumOff val="25000"/>
                  </a:schemeClr>
                </a:solidFill>
                <a:ea typeface="+mn-lt"/>
                <a:cs typeface="+mn-lt"/>
                <a:hlinkClick r:id="rId5">
                  <a:extLst>
                    <a:ext uri="{A12FA001-AC4F-418D-AE19-62706E023703}">
                      <ahyp:hlinkClr xmlns:ahyp="http://schemas.microsoft.com/office/drawing/2018/hyperlinkcolor" val="tx"/>
                    </a:ext>
                  </a:extLst>
                </a:hlinkClick>
              </a:rPr>
              <a:t>Tıklayınız</a:t>
            </a:r>
            <a:r>
              <a:rPr lang="tr" sz="1200" dirty="0">
                <a:solidFill>
                  <a:schemeClr val="tx1">
                    <a:lumMod val="75000"/>
                    <a:lumOff val="25000"/>
                  </a:schemeClr>
                </a:solidFill>
                <a:latin typeface="Times New Roman"/>
                <a:cs typeface="Times New Roman"/>
              </a:rPr>
              <a:t>.</a:t>
            </a:r>
          </a:p>
          <a:p>
            <a:pPr marL="171450" indent="-171450" algn="just">
              <a:lnSpc>
                <a:spcPct val="90000"/>
              </a:lnSpc>
              <a:spcBef>
                <a:spcPct val="0"/>
              </a:spcBef>
              <a:buFont typeface="Arial" panose="020B0604020202020204" pitchFamily="34" charset="0"/>
              <a:buChar char="•"/>
            </a:pPr>
            <a:r>
              <a:rPr lang="tr-TR" sz="1200" dirty="0">
                <a:solidFill>
                  <a:srgbClr val="FF0000"/>
                </a:solidFill>
                <a:latin typeface="Times New Roman"/>
                <a:cs typeface="Times New Roman"/>
              </a:rPr>
              <a:t>Yüksek lisans programlarına en fazla 2 tercih yapılabilir. Doktora programlarına ise en fazla 1 tercih yapılabilir. Yapılan tercihlerde tercih sıralaması önemli olup kaydolunmak istenilen öncelikli program ilk tercihte yer almalıdır!!!</a:t>
            </a:r>
          </a:p>
          <a:p>
            <a:pPr marL="171450" indent="-171450" algn="just">
              <a:lnSpc>
                <a:spcPct val="90000"/>
              </a:lnSpc>
              <a:spcBef>
                <a:spcPct val="0"/>
              </a:spcBef>
              <a:buFont typeface="Arial" panose="020B0604020202020204" pitchFamily="34" charset="0"/>
              <a:buChar char="•"/>
            </a:pPr>
            <a:endParaRPr lang="en-US" sz="1200" dirty="0">
              <a:solidFill>
                <a:schemeClr val="bg1"/>
              </a:solidFill>
              <a:cs typeface="Calibri" panose="020F0502020204030204"/>
            </a:endParaRPr>
          </a:p>
        </p:txBody>
      </p:sp>
      <p:sp>
        <p:nvSpPr>
          <p:cNvPr id="7" name="Metin kutusu 6">
            <a:extLst>
              <a:ext uri="{FF2B5EF4-FFF2-40B4-BE49-F238E27FC236}">
                <a16:creationId xmlns:a16="http://schemas.microsoft.com/office/drawing/2014/main" id="{2BAF1991-9A35-A35F-2E17-D8003D1C141A}"/>
              </a:ext>
            </a:extLst>
          </p:cNvPr>
          <p:cNvSpPr txBox="1"/>
          <p:nvPr/>
        </p:nvSpPr>
        <p:spPr>
          <a:xfrm>
            <a:off x="1517477" y="1597055"/>
            <a:ext cx="1904301" cy="369332"/>
          </a:xfrm>
          <a:prstGeom prst="rect">
            <a:avLst/>
          </a:prstGeom>
          <a:solidFill>
            <a:schemeClr val="accent4">
              <a:lumMod val="60000"/>
              <a:lumOff val="40000"/>
            </a:schemeClr>
          </a:solidFill>
        </p:spPr>
        <p:txBody>
          <a:bodyPr wrap="square" rtlCol="0">
            <a:spAutoFit/>
          </a:bodyPr>
          <a:lstStyle/>
          <a:p>
            <a:r>
              <a:rPr lang="tr-TR" dirty="0"/>
              <a:t>BAŞVURU SİSTEMİ</a:t>
            </a:r>
          </a:p>
        </p:txBody>
      </p:sp>
      <p:sp>
        <p:nvSpPr>
          <p:cNvPr id="9" name="Rectangle: Single Corner Snipped 17">
            <a:extLst>
              <a:ext uri="{FF2B5EF4-FFF2-40B4-BE49-F238E27FC236}">
                <a16:creationId xmlns:a16="http://schemas.microsoft.com/office/drawing/2014/main" id="{00B3313D-5A66-7C88-251B-1C13942B06EB}"/>
              </a:ext>
            </a:extLst>
          </p:cNvPr>
          <p:cNvSpPr/>
          <p:nvPr/>
        </p:nvSpPr>
        <p:spPr>
          <a:xfrm>
            <a:off x="384561" y="3697657"/>
            <a:ext cx="11468913" cy="1557229"/>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tr" sz="1200" dirty="0">
                <a:solidFill>
                  <a:schemeClr val="bg1"/>
                </a:solidFill>
                <a:latin typeface="Times New Roman"/>
                <a:cs typeface="Times New Roman"/>
              </a:rPr>
              <a:t>Başvurular tamamlanıp Enstitümüz tarafından onaylanıp, değerlendirme sonucunda asil listede yer alan adaylar OBS sistemine girerek ilgili tarihlerde </a:t>
            </a:r>
            <a:r>
              <a:rPr lang="tr" sz="1200" b="1" u="sng" dirty="0">
                <a:solidFill>
                  <a:schemeClr val="bg1"/>
                </a:solidFill>
                <a:latin typeface="Times New Roman"/>
                <a:cs typeface="Times New Roman"/>
              </a:rPr>
              <a:t>kayıtlarını çevrimiçi olarak kendileri yapacaklardır</a:t>
            </a:r>
            <a:r>
              <a:rPr lang="tr" sz="1200" dirty="0">
                <a:solidFill>
                  <a:schemeClr val="bg1"/>
                </a:solidFill>
                <a:latin typeface="Times New Roman"/>
                <a:cs typeface="Times New Roman"/>
              </a:rPr>
              <a:t>. (Kayıt tarihleri içerisinde kayıt yapılabilmesi için YÖK ve YTÜ mevzuatı gereğince başka bir yükseköğretim kurumunda tezli lisansüstü kayıtlarının olmaması gerekmektedir.)</a:t>
            </a:r>
            <a:endParaRPr lang="en-US" sz="1200" dirty="0">
              <a:ea typeface="+mn-lt"/>
              <a:cs typeface="+mn-lt"/>
            </a:endParaRPr>
          </a:p>
          <a:p>
            <a:pPr marL="285750" indent="-285750" algn="just">
              <a:buFont typeface="Arial,Sans-Serif"/>
              <a:buChar char="•"/>
            </a:pPr>
            <a:r>
              <a:rPr lang="tr" sz="1200" dirty="0">
                <a:solidFill>
                  <a:schemeClr val="bg1"/>
                </a:solidFill>
                <a:latin typeface="Times New Roman"/>
                <a:cs typeface="Times New Roman"/>
              </a:rPr>
              <a:t>Birinci tercih asil kazanılması durumunda asil kayıt tarihlerinde aday kayıt yapsın ya da yapmasın ikinci tercihi değerlendirmeye alınmaz. Bu sebeple eğitimine başlamak isteyen adayların asil yerleştiği tercihlerine kayıt takvimi içerisinde mutlaka kaydını yapmaları gerekmektedir.</a:t>
            </a:r>
            <a:endParaRPr lang="en-US" sz="1200" dirty="0">
              <a:latin typeface="Times New Roman"/>
              <a:cs typeface="Times New Roman"/>
            </a:endParaRPr>
          </a:p>
          <a:p>
            <a:pPr marL="285750" indent="-285750" algn="just">
              <a:buFont typeface="Arial,Sans-Serif"/>
              <a:buChar char="•"/>
            </a:pPr>
            <a:r>
              <a:rPr lang="tr" sz="1200" dirty="0">
                <a:solidFill>
                  <a:schemeClr val="bg1"/>
                </a:solidFill>
                <a:latin typeface="Times New Roman"/>
                <a:cs typeface="Times New Roman"/>
              </a:rPr>
              <a:t>Birinci tercihine yerleşemeyip ikinci tercihine asil yerleşen aday, kayıt yapsın ya da yapmasın birinci tercihi yedek olarak değerlendirmeye alınmaz. Bu sebeple eğitimne başlamak isteyen adaylardan birinci tercihine yerleşemeyip ikinci tercihini asil olarak kazananların kayıt tarihlerinde mutlaka kayıtlarını yapmaları gerekmektedir.</a:t>
            </a:r>
            <a:endParaRPr lang="en-US" sz="1200" dirty="0">
              <a:solidFill>
                <a:schemeClr val="bg1"/>
              </a:solidFill>
              <a:latin typeface="Times New Roman"/>
              <a:cs typeface="Times New Roman"/>
            </a:endParaRPr>
          </a:p>
          <a:p>
            <a:pPr marL="285750" indent="-285750" algn="just">
              <a:buFont typeface="Arial,Sans-Serif"/>
              <a:buChar char="•"/>
            </a:pPr>
            <a:r>
              <a:rPr lang="tr" sz="1200" dirty="0">
                <a:solidFill>
                  <a:schemeClr val="bg1"/>
                </a:solidFill>
                <a:latin typeface="Times New Roman"/>
                <a:cs typeface="Times New Roman"/>
              </a:rPr>
              <a:t>Boş kalan kontenjan kadar yedek adayların değerlendirilmesinde de yukarıdaki kurallar uygulanır.</a:t>
            </a:r>
            <a:endParaRPr lang="en-US" sz="1200" dirty="0">
              <a:solidFill>
                <a:schemeClr val="bg1"/>
              </a:solidFill>
            </a:endParaRPr>
          </a:p>
        </p:txBody>
      </p:sp>
      <p:sp>
        <p:nvSpPr>
          <p:cNvPr id="15" name="Metin kutusu 14">
            <a:extLst>
              <a:ext uri="{FF2B5EF4-FFF2-40B4-BE49-F238E27FC236}">
                <a16:creationId xmlns:a16="http://schemas.microsoft.com/office/drawing/2014/main" id="{1A413D29-F680-2281-E796-DB034BB91571}"/>
              </a:ext>
            </a:extLst>
          </p:cNvPr>
          <p:cNvSpPr txBox="1"/>
          <p:nvPr/>
        </p:nvSpPr>
        <p:spPr>
          <a:xfrm>
            <a:off x="1782591" y="3401424"/>
            <a:ext cx="1374075" cy="369332"/>
          </a:xfrm>
          <a:prstGeom prst="rect">
            <a:avLst/>
          </a:prstGeom>
          <a:solidFill>
            <a:schemeClr val="accent4">
              <a:lumMod val="60000"/>
              <a:lumOff val="40000"/>
            </a:schemeClr>
          </a:solidFill>
        </p:spPr>
        <p:txBody>
          <a:bodyPr wrap="square" rtlCol="0">
            <a:spAutoFit/>
          </a:bodyPr>
          <a:lstStyle/>
          <a:p>
            <a:r>
              <a:rPr lang="tr-TR" dirty="0"/>
              <a:t>KESİN KAYIT</a:t>
            </a:r>
          </a:p>
        </p:txBody>
      </p:sp>
      <p:sp>
        <p:nvSpPr>
          <p:cNvPr id="17" name="Metin kutusu 16">
            <a:extLst>
              <a:ext uri="{FF2B5EF4-FFF2-40B4-BE49-F238E27FC236}">
                <a16:creationId xmlns:a16="http://schemas.microsoft.com/office/drawing/2014/main" id="{72C1BCFB-5343-850D-CA3E-5FF83AEDB516}"/>
              </a:ext>
            </a:extLst>
          </p:cNvPr>
          <p:cNvSpPr txBox="1"/>
          <p:nvPr/>
        </p:nvSpPr>
        <p:spPr>
          <a:xfrm>
            <a:off x="384561" y="5582939"/>
            <a:ext cx="11511186" cy="501848"/>
          </a:xfrm>
          <a:prstGeom prst="snip1Rect">
            <a:avLst/>
          </a:prstGeom>
          <a:solidFill>
            <a:srgbClr val="FF99FF"/>
          </a:solidFill>
        </p:spPr>
        <p:txBody>
          <a:bodyPr wrap="square">
            <a:spAutoFit/>
          </a:bodyPr>
          <a:lstStyle/>
          <a:p>
            <a:pPr algn="just"/>
            <a:r>
              <a:rPr lang="tr" sz="1200" dirty="0">
                <a:solidFill>
                  <a:schemeClr val="bg1"/>
                </a:solidFill>
                <a:latin typeface="Times New Roman"/>
                <a:cs typeface="Times New Roman"/>
              </a:rPr>
              <a:t>Asil kayıt sonrası boş kalan kontenjan kadar yedek değerlendirme turları yapılacak olup, yedek kayıt tarihlerinde adaylar OBS sistemine giriş yaparak  aynı şekilde </a:t>
            </a:r>
            <a:r>
              <a:rPr lang="tr" sz="1200" b="1" u="sng" dirty="0">
                <a:solidFill>
                  <a:schemeClr val="bg1"/>
                </a:solidFill>
                <a:latin typeface="Times New Roman"/>
                <a:cs typeface="Times New Roman"/>
              </a:rPr>
              <a:t>kayıtlarını kendileri yapacaklardır.</a:t>
            </a:r>
            <a:r>
              <a:rPr lang="tr" sz="1200" dirty="0">
                <a:solidFill>
                  <a:schemeClr val="bg1"/>
                </a:solidFill>
                <a:latin typeface="Times New Roman"/>
                <a:cs typeface="Times New Roman"/>
              </a:rPr>
              <a:t> </a:t>
            </a:r>
          </a:p>
        </p:txBody>
      </p:sp>
      <p:sp>
        <p:nvSpPr>
          <p:cNvPr id="21" name="Metin kutusu 20">
            <a:extLst>
              <a:ext uri="{FF2B5EF4-FFF2-40B4-BE49-F238E27FC236}">
                <a16:creationId xmlns:a16="http://schemas.microsoft.com/office/drawing/2014/main" id="{A2703E6A-6524-1BBF-6747-4B7913000369}"/>
              </a:ext>
            </a:extLst>
          </p:cNvPr>
          <p:cNvSpPr txBox="1"/>
          <p:nvPr/>
        </p:nvSpPr>
        <p:spPr>
          <a:xfrm>
            <a:off x="1782591" y="5321998"/>
            <a:ext cx="1374075" cy="369332"/>
          </a:xfrm>
          <a:prstGeom prst="rect">
            <a:avLst/>
          </a:prstGeom>
          <a:solidFill>
            <a:schemeClr val="accent4">
              <a:lumMod val="60000"/>
              <a:lumOff val="40000"/>
            </a:schemeClr>
          </a:solidFill>
        </p:spPr>
        <p:txBody>
          <a:bodyPr wrap="square" rtlCol="0">
            <a:spAutoFit/>
          </a:bodyPr>
          <a:lstStyle/>
          <a:p>
            <a:r>
              <a:rPr lang="tr-TR" dirty="0"/>
              <a:t>YEDEK KAYIT</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Single Corner Snipped 8">
            <a:extLst>
              <a:ext uri="{FF2B5EF4-FFF2-40B4-BE49-F238E27FC236}">
                <a16:creationId xmlns:a16="http://schemas.microsoft.com/office/drawing/2014/main" id="{104262CC-0B1B-56BB-6D09-4EFDC341B700}"/>
              </a:ext>
            </a:extLst>
          </p:cNvPr>
          <p:cNvSpPr/>
          <p:nvPr/>
        </p:nvSpPr>
        <p:spPr>
          <a:xfrm>
            <a:off x="4114800" y="1465030"/>
            <a:ext cx="7894319" cy="1593130"/>
          </a:xfrm>
          <a:prstGeom prst="snip1Rect">
            <a:avLst/>
          </a:prstGeom>
          <a:solidFill>
            <a:srgbClr val="ED7D3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tr" sz="1400" dirty="0">
                <a:solidFill>
                  <a:schemeClr val="bg1"/>
                </a:solidFill>
                <a:latin typeface="Times New Roman"/>
                <a:cs typeface="Times New Roman"/>
              </a:rPr>
              <a:t>Yabancı uyruklu adayların eğitim-öğretim dili Türkçe olan programlara başvurabilmeleri için Türkiye’de bulunan devlet üniversitelerinin TÖMER/Dil merkezlerinden veya Yunus Emre Enstitüsü’nden alınmış C1 seviyesinde TÖMER sertifikalarını sisteme yüklemeleri gerekmektedir. TÖMER sertifikalarının geçerlik süresi 2 yıldır. Ancak, Türkiye’de bulunan üniversitelerin eğitim-öğretim dili Türkçe olan programlarından lisans ve/veya yüksek lisans mezunu olan yabancı uyruklu adaylar, TÖMER C1 sertifikasından muaftır. Bu durumda olan uluslararası adayların TÖMER C1 sertifikası yerine e-devlet mezuniyet belgelerini ekleyerek başvurularını tamamlamaları gerekmektedir.</a:t>
            </a:r>
            <a:endParaRPr lang="en-US" sz="1400" dirty="0">
              <a:solidFill>
                <a:schemeClr val="bg1"/>
              </a:solidFill>
              <a:cs typeface="Calibri"/>
            </a:endParaRPr>
          </a:p>
        </p:txBody>
      </p:sp>
      <p:sp>
        <p:nvSpPr>
          <p:cNvPr id="19" name="TextBox 18">
            <a:extLst>
              <a:ext uri="{FF2B5EF4-FFF2-40B4-BE49-F238E27FC236}">
                <a16:creationId xmlns:a16="http://schemas.microsoft.com/office/drawing/2014/main" id="{B559FAE1-4C3F-014E-FF59-A46698F02C93}"/>
              </a:ext>
            </a:extLst>
          </p:cNvPr>
          <p:cNvSpPr txBox="1"/>
          <p:nvPr/>
        </p:nvSpPr>
        <p:spPr>
          <a:xfrm>
            <a:off x="500201" y="591116"/>
            <a:ext cx="481158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 b="1" dirty="0">
                <a:latin typeface="Bahnschrift"/>
                <a:cs typeface="Times New Roman"/>
              </a:rPr>
              <a:t>ALES, GRE, DİL YETERLİK KOŞULLARI</a:t>
            </a:r>
            <a:endParaRPr lang="en-US" dirty="0">
              <a:latin typeface="Bahnschrift"/>
              <a:cs typeface="Calibri"/>
            </a:endParaRPr>
          </a:p>
        </p:txBody>
      </p:sp>
      <p:sp>
        <p:nvSpPr>
          <p:cNvPr id="2" name="Rectangle: Diagonal Corners Rounded 7">
            <a:extLst>
              <a:ext uri="{FF2B5EF4-FFF2-40B4-BE49-F238E27FC236}">
                <a16:creationId xmlns:a16="http://schemas.microsoft.com/office/drawing/2014/main" id="{D883D6AA-2740-7FA0-D11B-EBABAFB17F21}"/>
              </a:ext>
            </a:extLst>
          </p:cNvPr>
          <p:cNvSpPr/>
          <p:nvPr/>
        </p:nvSpPr>
        <p:spPr>
          <a:xfrm>
            <a:off x="74660" y="3759874"/>
            <a:ext cx="3141395" cy="2793326"/>
          </a:xfrm>
          <a:prstGeom prst="round2DiagRect">
            <a:avLst/>
          </a:prstGeom>
          <a:solidFill>
            <a:schemeClr val="accent4">
              <a:lumMod val="40000"/>
              <a:lumOff val="6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just">
              <a:lnSpc>
                <a:spcPct val="90000"/>
              </a:lnSpc>
              <a:spcBef>
                <a:spcPts val="1000"/>
              </a:spcBef>
            </a:pPr>
            <a:r>
              <a:rPr lang="tr" sz="1200" u="sng" dirty="0">
                <a:solidFill>
                  <a:srgbClr val="FF0000"/>
                </a:solidFill>
                <a:latin typeface="Times New Roman"/>
                <a:cs typeface="Times New Roman"/>
              </a:rPr>
              <a:t>FBE T.C. Vatandaşı Lisansüstü Başvuruları - 2023 2024 Bahar Dönemi</a:t>
            </a:r>
            <a:endParaRPr lang="en-US" sz="1200" dirty="0">
              <a:solidFill>
                <a:srgbClr val="FF0000"/>
              </a:solidFill>
              <a:latin typeface="Times New Roman"/>
              <a:cs typeface="Times New Roman"/>
            </a:endParaRPr>
          </a:p>
          <a:p>
            <a:pPr algn="just">
              <a:lnSpc>
                <a:spcPct val="90000"/>
              </a:lnSpc>
              <a:spcBef>
                <a:spcPts val="1000"/>
              </a:spcBef>
            </a:pPr>
            <a:r>
              <a:rPr lang="tr" sz="1100" dirty="0">
                <a:solidFill>
                  <a:srgbClr val="000000"/>
                </a:solidFill>
                <a:ea typeface="+mn-lt"/>
                <a:cs typeface="+mn-lt"/>
              </a:rPr>
              <a:t>Açıklama: </a:t>
            </a:r>
            <a:r>
              <a:rPr lang="tr" sz="1200" dirty="0">
                <a:solidFill>
                  <a:srgbClr val="000000"/>
                </a:solidFill>
                <a:latin typeface="Times New Roman"/>
                <a:cs typeface="Times New Roman"/>
              </a:rPr>
              <a:t>Bu modüle sadece T.C. vatandaşı adaylarımızın başvurmaları gerekmektedir.   </a:t>
            </a:r>
          </a:p>
          <a:p>
            <a:pPr algn="just">
              <a:lnSpc>
                <a:spcPct val="90000"/>
              </a:lnSpc>
              <a:spcBef>
                <a:spcPts val="1000"/>
              </a:spcBef>
            </a:pPr>
            <a:r>
              <a:rPr lang="tr" sz="1200" dirty="0">
                <a:solidFill>
                  <a:srgbClr val="000000"/>
                </a:solidFill>
                <a:latin typeface="Times New Roman"/>
                <a:cs typeface="Times New Roman"/>
              </a:rPr>
              <a:t>TEZLİ YÜKSEK LİSANS VE DOKTORA: MÜLAKATLI</a:t>
            </a:r>
          </a:p>
          <a:p>
            <a:pPr algn="just">
              <a:lnSpc>
                <a:spcPct val="90000"/>
              </a:lnSpc>
              <a:spcBef>
                <a:spcPts val="1000"/>
              </a:spcBef>
            </a:pPr>
            <a:r>
              <a:rPr lang="tr" sz="1200" dirty="0">
                <a:solidFill>
                  <a:srgbClr val="000000"/>
                </a:solidFill>
                <a:latin typeface="Times New Roman"/>
                <a:cs typeface="Times New Roman"/>
              </a:rPr>
              <a:t>TEZSİZ YÜKSEK LİSANS: MÜLAKATSIZ</a:t>
            </a:r>
            <a:endParaRPr lang="en-US" sz="1200" dirty="0">
              <a:solidFill>
                <a:srgbClr val="000000"/>
              </a:solidFill>
              <a:latin typeface="Times New Roman"/>
              <a:cs typeface="Times New Roman"/>
            </a:endParaRPr>
          </a:p>
        </p:txBody>
      </p:sp>
      <p:sp>
        <p:nvSpPr>
          <p:cNvPr id="3" name="Rectangle: Diagonal Corners Rounded 9">
            <a:extLst>
              <a:ext uri="{FF2B5EF4-FFF2-40B4-BE49-F238E27FC236}">
                <a16:creationId xmlns:a16="http://schemas.microsoft.com/office/drawing/2014/main" id="{088952C0-2BED-6EE2-3B27-69956CD71723}"/>
              </a:ext>
            </a:extLst>
          </p:cNvPr>
          <p:cNvSpPr/>
          <p:nvPr/>
        </p:nvSpPr>
        <p:spPr>
          <a:xfrm>
            <a:off x="3216055" y="3732899"/>
            <a:ext cx="3028055" cy="2793326"/>
          </a:xfrm>
          <a:prstGeom prst="round2DiagRect">
            <a:avLst/>
          </a:prstGeom>
          <a:solidFill>
            <a:schemeClr val="accent4">
              <a:lumMod val="40000"/>
              <a:lumOff val="6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just">
              <a:lnSpc>
                <a:spcPct val="90000"/>
              </a:lnSpc>
              <a:spcBef>
                <a:spcPts val="1000"/>
              </a:spcBef>
            </a:pPr>
            <a:r>
              <a:rPr lang="tr" sz="1200" u="sng" dirty="0">
                <a:solidFill>
                  <a:srgbClr val="FF0000"/>
                </a:solidFill>
                <a:latin typeface="Times New Roman"/>
                <a:cs typeface="Times New Roman"/>
              </a:rPr>
              <a:t>FBE Yabancı Uyruklu Lisansüstü Başvuruları-2023 2024 Bahar Dönemi</a:t>
            </a:r>
            <a:endParaRPr lang="en-US" sz="1200" dirty="0">
              <a:solidFill>
                <a:srgbClr val="FF0000"/>
              </a:solidFill>
              <a:latin typeface="Times New Roman"/>
              <a:cs typeface="Times New Roman"/>
            </a:endParaRPr>
          </a:p>
          <a:p>
            <a:pPr algn="just">
              <a:lnSpc>
                <a:spcPct val="90000"/>
              </a:lnSpc>
              <a:spcBef>
                <a:spcPts val="1000"/>
              </a:spcBef>
            </a:pPr>
            <a:r>
              <a:rPr lang="tr" sz="1100" dirty="0">
                <a:solidFill>
                  <a:srgbClr val="000000"/>
                </a:solidFill>
                <a:ea typeface="+mn-lt"/>
                <a:cs typeface="+mn-lt"/>
              </a:rPr>
              <a:t>Açıklama: </a:t>
            </a:r>
            <a:r>
              <a:rPr lang="tr" sz="1200" dirty="0">
                <a:solidFill>
                  <a:srgbClr val="000000"/>
                </a:solidFill>
                <a:latin typeface="Times New Roman"/>
                <a:cs typeface="Times New Roman"/>
              </a:rPr>
              <a:t>Bu modüle sadece Yabancı Uyruklu adaylarımızın başvurmaları gerekmektedir.     </a:t>
            </a:r>
          </a:p>
          <a:p>
            <a:pPr algn="just">
              <a:lnSpc>
                <a:spcPct val="90000"/>
              </a:lnSpc>
              <a:spcBef>
                <a:spcPts val="1000"/>
              </a:spcBef>
            </a:pPr>
            <a:r>
              <a:rPr lang="tr" sz="1200" dirty="0">
                <a:solidFill>
                  <a:srgbClr val="000000"/>
                </a:solidFill>
                <a:latin typeface="Times New Roman"/>
                <a:cs typeface="Times New Roman"/>
              </a:rPr>
              <a:t> </a:t>
            </a:r>
          </a:p>
          <a:p>
            <a:pPr algn="just">
              <a:lnSpc>
                <a:spcPct val="90000"/>
              </a:lnSpc>
              <a:spcBef>
                <a:spcPts val="1000"/>
              </a:spcBef>
            </a:pPr>
            <a:endParaRPr lang="tr" sz="1200" dirty="0">
              <a:solidFill>
                <a:srgbClr val="000000"/>
              </a:solidFill>
              <a:latin typeface="Times New Roman"/>
              <a:cs typeface="Times New Roman"/>
            </a:endParaRPr>
          </a:p>
          <a:p>
            <a:pPr algn="just">
              <a:lnSpc>
                <a:spcPct val="90000"/>
              </a:lnSpc>
              <a:spcBef>
                <a:spcPts val="1000"/>
              </a:spcBef>
            </a:pPr>
            <a:r>
              <a:rPr lang="tr" sz="1200" dirty="0">
                <a:solidFill>
                  <a:srgbClr val="000000"/>
                </a:solidFill>
                <a:latin typeface="Times New Roman"/>
                <a:cs typeface="Times New Roman"/>
              </a:rPr>
              <a:t>MÜLAKATLI</a:t>
            </a:r>
            <a:endParaRPr lang="en-US" sz="1200" dirty="0">
              <a:solidFill>
                <a:srgbClr val="000000"/>
              </a:solidFill>
              <a:latin typeface="Times New Roman"/>
              <a:cs typeface="Times New Roman"/>
            </a:endParaRPr>
          </a:p>
        </p:txBody>
      </p:sp>
      <p:sp>
        <p:nvSpPr>
          <p:cNvPr id="4" name="Rectangle: Diagonal Corners Rounded 11">
            <a:extLst>
              <a:ext uri="{FF2B5EF4-FFF2-40B4-BE49-F238E27FC236}">
                <a16:creationId xmlns:a16="http://schemas.microsoft.com/office/drawing/2014/main" id="{A86607F5-FFF5-82B0-0657-95074C471D18}"/>
              </a:ext>
            </a:extLst>
          </p:cNvPr>
          <p:cNvSpPr/>
          <p:nvPr/>
        </p:nvSpPr>
        <p:spPr>
          <a:xfrm>
            <a:off x="6244109" y="3705924"/>
            <a:ext cx="2930371" cy="2793325"/>
          </a:xfrm>
          <a:prstGeom prst="round2DiagRect">
            <a:avLst/>
          </a:prstGeom>
          <a:solidFill>
            <a:schemeClr val="accent4">
              <a:lumMod val="40000"/>
              <a:lumOff val="6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just">
              <a:lnSpc>
                <a:spcPct val="90000"/>
              </a:lnSpc>
              <a:spcBef>
                <a:spcPts val="1000"/>
              </a:spcBef>
            </a:pPr>
            <a:r>
              <a:rPr lang="tr" sz="1200" u="sng" dirty="0">
                <a:solidFill>
                  <a:srgbClr val="FF0000"/>
                </a:solidFill>
                <a:latin typeface="Times New Roman"/>
                <a:cs typeface="Times New Roman"/>
              </a:rPr>
              <a:t>FBE Lisansüstü Yatay Geçiş Başvuru 2023 2024 Bahar Dönemi</a:t>
            </a:r>
            <a:endParaRPr lang="en-US" sz="1100" dirty="0">
              <a:solidFill>
                <a:srgbClr val="FF0000"/>
              </a:solidFill>
              <a:latin typeface="Calibri" panose="020F0502020204030204"/>
              <a:cs typeface="Calibri" panose="020F0502020204030204"/>
            </a:endParaRPr>
          </a:p>
          <a:p>
            <a:pPr algn="just">
              <a:lnSpc>
                <a:spcPct val="90000"/>
              </a:lnSpc>
              <a:spcBef>
                <a:spcPts val="1000"/>
              </a:spcBef>
            </a:pPr>
            <a:r>
              <a:rPr lang="tr" sz="1200" dirty="0">
                <a:solidFill>
                  <a:srgbClr val="000000"/>
                </a:solidFill>
                <a:latin typeface="Times New Roman"/>
                <a:cs typeface="Times New Roman"/>
              </a:rPr>
              <a:t>Açıklama: Bu modüle hem YTÜ hem de diğer Üniversitelerde kayıtlı olan öğrenciler başvuru yapabilirler. (Yatay geçiş şartları Senato Esasları Madde 12 için </a:t>
            </a:r>
            <a:r>
              <a:rPr lang="tr" sz="1200" dirty="0">
                <a:solidFill>
                  <a:srgbClr val="000000"/>
                </a:solidFill>
                <a:latin typeface="Times New Roman"/>
                <a:cs typeface="Times New Roman"/>
                <a:hlinkClick r:id="rId2">
                  <a:extLst>
                    <a:ext uri="{A12FA001-AC4F-418D-AE19-62706E023703}">
                      <ahyp:hlinkClr xmlns:ahyp="http://schemas.microsoft.com/office/drawing/2018/hyperlinkcolor" val="tx"/>
                    </a:ext>
                  </a:extLst>
                </a:hlinkClick>
              </a:rPr>
              <a:t>tıklayınız</a:t>
            </a:r>
            <a:r>
              <a:rPr lang="tr" sz="1200" dirty="0">
                <a:solidFill>
                  <a:srgbClr val="000000"/>
                </a:solidFill>
                <a:latin typeface="Times New Roman"/>
                <a:cs typeface="Times New Roman"/>
              </a:rPr>
              <a:t>.)  </a:t>
            </a:r>
          </a:p>
          <a:p>
            <a:pPr algn="just">
              <a:lnSpc>
                <a:spcPct val="90000"/>
              </a:lnSpc>
              <a:spcBef>
                <a:spcPts val="1000"/>
              </a:spcBef>
            </a:pPr>
            <a:r>
              <a:rPr lang="tr" sz="1200" dirty="0">
                <a:solidFill>
                  <a:srgbClr val="000000"/>
                </a:solidFill>
                <a:latin typeface="Times New Roman"/>
                <a:cs typeface="Times New Roman"/>
              </a:rPr>
              <a:t>  </a:t>
            </a:r>
          </a:p>
          <a:p>
            <a:pPr algn="just">
              <a:lnSpc>
                <a:spcPct val="90000"/>
              </a:lnSpc>
              <a:spcBef>
                <a:spcPts val="1000"/>
              </a:spcBef>
            </a:pPr>
            <a:r>
              <a:rPr lang="tr" sz="1200" dirty="0">
                <a:solidFill>
                  <a:srgbClr val="000000"/>
                </a:solidFill>
                <a:latin typeface="Times New Roman"/>
                <a:cs typeface="Times New Roman"/>
              </a:rPr>
              <a:t>MÜLAKATLI</a:t>
            </a:r>
            <a:endParaRPr lang="en-US" sz="1200" dirty="0">
              <a:solidFill>
                <a:srgbClr val="000000"/>
              </a:solidFill>
              <a:latin typeface="Times New Roman"/>
              <a:cs typeface="Times New Roman"/>
            </a:endParaRPr>
          </a:p>
        </p:txBody>
      </p:sp>
      <p:sp>
        <p:nvSpPr>
          <p:cNvPr id="5" name="Rectangle: Diagonal Corners Rounded 12">
            <a:extLst>
              <a:ext uri="{FF2B5EF4-FFF2-40B4-BE49-F238E27FC236}">
                <a16:creationId xmlns:a16="http://schemas.microsoft.com/office/drawing/2014/main" id="{78A5B8C3-70B4-381E-23BE-BC47E6B49732}"/>
              </a:ext>
            </a:extLst>
          </p:cNvPr>
          <p:cNvSpPr/>
          <p:nvPr/>
        </p:nvSpPr>
        <p:spPr>
          <a:xfrm>
            <a:off x="9174480" y="3625586"/>
            <a:ext cx="3028055" cy="2793324"/>
          </a:xfrm>
          <a:prstGeom prst="round2DiagRect">
            <a:avLst/>
          </a:prstGeom>
          <a:solidFill>
            <a:schemeClr val="accent4">
              <a:lumMod val="40000"/>
              <a:lumOff val="6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just"/>
            <a:r>
              <a:rPr lang="tr" sz="1200" u="sng" dirty="0">
                <a:solidFill>
                  <a:srgbClr val="FF0000"/>
                </a:solidFill>
                <a:latin typeface="Times New Roman"/>
                <a:cs typeface="Times New Roman"/>
              </a:rPr>
              <a:t>*2023-2024 </a:t>
            </a:r>
            <a:r>
              <a:rPr lang="tr" sz="1200" u="sng" dirty="0">
                <a:solidFill>
                  <a:srgbClr val="FF0000"/>
                </a:solidFill>
                <a:latin typeface="Times New Roman"/>
                <a:ea typeface="+mn-lt"/>
                <a:cs typeface="Times New Roman"/>
              </a:rPr>
              <a:t>Güz Dönemi </a:t>
            </a:r>
            <a:r>
              <a:rPr lang="tr" sz="1200" u="sng" dirty="0">
                <a:solidFill>
                  <a:srgbClr val="FF0000"/>
                </a:solidFill>
                <a:latin typeface="Times New Roman"/>
                <a:cs typeface="Times New Roman"/>
              </a:rPr>
              <a:t>YTÜ Yüksek Lisans Mezunlar için 2023-2024 Bahar Dönemi Doktora Başvurusu</a:t>
            </a:r>
            <a:endParaRPr lang="en-US" sz="1200" dirty="0">
              <a:solidFill>
                <a:srgbClr val="FF0000"/>
              </a:solidFill>
              <a:latin typeface="Times New Roman"/>
              <a:cs typeface="Times New Roman"/>
            </a:endParaRPr>
          </a:p>
          <a:p>
            <a:pPr algn="just"/>
            <a:endParaRPr lang="tr" sz="1200" u="sng" dirty="0">
              <a:solidFill>
                <a:srgbClr val="000000"/>
              </a:solidFill>
              <a:latin typeface="Times New Roman"/>
              <a:cs typeface="Times New Roman"/>
            </a:endParaRPr>
          </a:p>
          <a:p>
            <a:pPr algn="just"/>
            <a:r>
              <a:rPr lang="tr-TR" sz="1200" dirty="0">
                <a:solidFill>
                  <a:srgbClr val="000000"/>
                </a:solidFill>
                <a:latin typeface="Times New Roman"/>
                <a:cs typeface="Times New Roman"/>
              </a:rPr>
              <a:t>Açıklama: 2023 2024 Güz son başvuru tarihinden </a:t>
            </a:r>
            <a:r>
              <a:rPr lang="tr-TR" sz="1200">
                <a:solidFill>
                  <a:srgbClr val="000000"/>
                </a:solidFill>
                <a:latin typeface="Times New Roman"/>
                <a:cs typeface="Times New Roman"/>
              </a:rPr>
              <a:t>sonra (*19 </a:t>
            </a:r>
            <a:r>
              <a:rPr lang="tr-TR" sz="1200" dirty="0">
                <a:solidFill>
                  <a:srgbClr val="000000"/>
                </a:solidFill>
                <a:latin typeface="Times New Roman"/>
                <a:cs typeface="Times New Roman"/>
              </a:rPr>
              <a:t>Eylül 2023 tarihi itibari ile mezun olan yüksek lisans öğrencilerimiz) sadece YTÜ yüksek lisans mezunu olanlar  başvuru yapabilir.</a:t>
            </a:r>
            <a:endParaRPr lang="tr" sz="1200" dirty="0">
              <a:solidFill>
                <a:srgbClr val="000000"/>
              </a:solidFill>
              <a:latin typeface="Times New Roman"/>
              <a:cs typeface="Times New Roman"/>
            </a:endParaRPr>
          </a:p>
          <a:p>
            <a:pPr algn="just"/>
            <a:endParaRPr lang="tr" sz="1200" u="sng" dirty="0">
              <a:solidFill>
                <a:srgbClr val="000000"/>
              </a:solidFill>
              <a:latin typeface="Times New Roman"/>
              <a:cs typeface="Times New Roman"/>
            </a:endParaRPr>
          </a:p>
          <a:p>
            <a:pPr algn="just"/>
            <a:r>
              <a:rPr lang="tr" sz="1200" dirty="0">
                <a:solidFill>
                  <a:srgbClr val="000000"/>
                </a:solidFill>
                <a:latin typeface="Times New Roman"/>
                <a:cs typeface="Times New Roman"/>
              </a:rPr>
              <a:t>MÜLAKATSIZ</a:t>
            </a:r>
            <a:endParaRPr lang="en-US" sz="1200" dirty="0">
              <a:solidFill>
                <a:srgbClr val="000000"/>
              </a:solidFill>
              <a:latin typeface="Times New Roman"/>
              <a:cs typeface="Times New Roman"/>
            </a:endParaRPr>
          </a:p>
        </p:txBody>
      </p:sp>
      <p:sp>
        <p:nvSpPr>
          <p:cNvPr id="6" name="Title 1">
            <a:extLst>
              <a:ext uri="{FF2B5EF4-FFF2-40B4-BE49-F238E27FC236}">
                <a16:creationId xmlns:a16="http://schemas.microsoft.com/office/drawing/2014/main" id="{CE2281FB-D518-287A-8876-2FA531BCB369}"/>
              </a:ext>
            </a:extLst>
          </p:cNvPr>
          <p:cNvSpPr txBox="1">
            <a:spLocks/>
          </p:cNvSpPr>
          <p:nvPr/>
        </p:nvSpPr>
        <p:spPr>
          <a:xfrm>
            <a:off x="517802" y="1496392"/>
            <a:ext cx="3543479" cy="1274163"/>
          </a:xfrm>
          <a:prstGeom prst="rect">
            <a:avLst/>
          </a:prstGeom>
          <a:solidFill>
            <a:schemeClr val="accent1">
              <a:lumMod val="40000"/>
              <a:lumOff val="60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85750" indent="-285750" algn="just">
              <a:buFont typeface="Arial" panose="020B0604020202020204" pitchFamily="34" charset="0"/>
              <a:buChar char="•"/>
            </a:pPr>
            <a:r>
              <a:rPr lang="tr" sz="1400" dirty="0">
                <a:latin typeface="Times New Roman"/>
                <a:ea typeface="+mj-lt"/>
                <a:cs typeface="Times New Roman"/>
              </a:rPr>
              <a:t>ALES ve ÖSYM tarafından ALES’e eşdeğer kabul edilen GRE sınavı geçerlik süresi 5 (beş) yıldır. </a:t>
            </a:r>
          </a:p>
          <a:p>
            <a:pPr marL="285750" indent="-285750" algn="just">
              <a:buFont typeface="Arial" panose="020B0604020202020204" pitchFamily="34" charset="0"/>
              <a:buChar char="•"/>
            </a:pPr>
            <a:r>
              <a:rPr lang="tr" sz="1400" dirty="0">
                <a:latin typeface="Times New Roman"/>
                <a:ea typeface="+mj-lt"/>
                <a:cs typeface="Times New Roman"/>
              </a:rPr>
              <a:t>Enstitümüzde kullanılmakta olan ALES-GRE Not Dönüşüm Tablosu için </a:t>
            </a:r>
            <a:r>
              <a:rPr lang="tr" sz="1400" b="1" dirty="0">
                <a:ea typeface="+mj-lt"/>
                <a:cs typeface="+mj-lt"/>
                <a:hlinkClick r:id="rId3">
                  <a:extLst>
                    <a:ext uri="{A12FA001-AC4F-418D-AE19-62706E023703}">
                      <ahyp:hlinkClr xmlns:ahyp="http://schemas.microsoft.com/office/drawing/2018/hyperlinkcolor" val="tx"/>
                    </a:ext>
                  </a:extLst>
                </a:hlinkClick>
              </a:rPr>
              <a:t>Tıklayınız</a:t>
            </a:r>
            <a:r>
              <a:rPr lang="tr" sz="1400" dirty="0">
                <a:latin typeface="Times New Roman"/>
                <a:ea typeface="+mj-lt"/>
                <a:cs typeface="Times New Roman"/>
              </a:rPr>
              <a:t>.</a:t>
            </a:r>
          </a:p>
          <a:p>
            <a:pPr marL="285750" indent="-285750" algn="just">
              <a:buFont typeface="Arial" panose="020B0604020202020204" pitchFamily="34" charset="0"/>
              <a:buChar char="•"/>
            </a:pPr>
            <a:r>
              <a:rPr lang="tr" sz="1400" dirty="0">
                <a:latin typeface="Times New Roman"/>
                <a:ea typeface="+mj-lt"/>
                <a:cs typeface="Times New Roman"/>
              </a:rPr>
              <a:t>Programlarımıza ait özel koşullar için </a:t>
            </a:r>
            <a:r>
              <a:rPr lang="tr" sz="1400" dirty="0">
                <a:latin typeface="Times New Roman"/>
                <a:ea typeface="+mj-lt"/>
                <a:cs typeface="Times New Roman"/>
                <a:hlinkClick r:id="rId4"/>
              </a:rPr>
              <a:t>tıklayınız. </a:t>
            </a:r>
            <a:endParaRPr lang="tr" sz="1400" dirty="0">
              <a:latin typeface="Times New Roman"/>
              <a:cs typeface="Times New Roman"/>
            </a:endParaRPr>
          </a:p>
        </p:txBody>
      </p:sp>
      <p:sp>
        <p:nvSpPr>
          <p:cNvPr id="8" name="Metin kutusu 7">
            <a:extLst>
              <a:ext uri="{FF2B5EF4-FFF2-40B4-BE49-F238E27FC236}">
                <a16:creationId xmlns:a16="http://schemas.microsoft.com/office/drawing/2014/main" id="{6DA7B288-BF5B-9464-2DA0-1746A0855BAF}"/>
              </a:ext>
            </a:extLst>
          </p:cNvPr>
          <p:cNvSpPr txBox="1"/>
          <p:nvPr/>
        </p:nvSpPr>
        <p:spPr>
          <a:xfrm>
            <a:off x="1520877" y="1127060"/>
            <a:ext cx="1130884" cy="369332"/>
          </a:xfrm>
          <a:prstGeom prst="rect">
            <a:avLst/>
          </a:prstGeom>
          <a:solidFill>
            <a:schemeClr val="accent4">
              <a:lumMod val="60000"/>
              <a:lumOff val="40000"/>
            </a:schemeClr>
          </a:solidFill>
        </p:spPr>
        <p:txBody>
          <a:bodyPr wrap="square" rtlCol="0">
            <a:spAutoFit/>
          </a:bodyPr>
          <a:lstStyle/>
          <a:p>
            <a:r>
              <a:rPr lang="tr-TR" dirty="0"/>
              <a:t>ALES, GRE</a:t>
            </a:r>
          </a:p>
        </p:txBody>
      </p:sp>
      <p:sp>
        <p:nvSpPr>
          <p:cNvPr id="10" name="Metin kutusu 9">
            <a:extLst>
              <a:ext uri="{FF2B5EF4-FFF2-40B4-BE49-F238E27FC236}">
                <a16:creationId xmlns:a16="http://schemas.microsoft.com/office/drawing/2014/main" id="{F3CC260E-8DD9-1E53-0847-9E3AA1B009D4}"/>
              </a:ext>
            </a:extLst>
          </p:cNvPr>
          <p:cNvSpPr txBox="1"/>
          <p:nvPr/>
        </p:nvSpPr>
        <p:spPr>
          <a:xfrm>
            <a:off x="6948452" y="1143819"/>
            <a:ext cx="1130884" cy="369332"/>
          </a:xfrm>
          <a:prstGeom prst="rect">
            <a:avLst/>
          </a:prstGeom>
          <a:solidFill>
            <a:schemeClr val="accent4">
              <a:lumMod val="60000"/>
              <a:lumOff val="40000"/>
            </a:schemeClr>
          </a:solidFill>
        </p:spPr>
        <p:txBody>
          <a:bodyPr wrap="square" rtlCol="0">
            <a:spAutoFit/>
          </a:bodyPr>
          <a:lstStyle/>
          <a:p>
            <a:r>
              <a:rPr lang="tr-TR" dirty="0"/>
              <a:t>TÖMER</a:t>
            </a:r>
          </a:p>
        </p:txBody>
      </p:sp>
      <p:sp>
        <p:nvSpPr>
          <p:cNvPr id="13" name="Metin kutusu 12">
            <a:extLst>
              <a:ext uri="{FF2B5EF4-FFF2-40B4-BE49-F238E27FC236}">
                <a16:creationId xmlns:a16="http://schemas.microsoft.com/office/drawing/2014/main" id="{4F5689EA-3115-1892-E12F-9347D3B75F82}"/>
              </a:ext>
            </a:extLst>
          </p:cNvPr>
          <p:cNvSpPr txBox="1"/>
          <p:nvPr/>
        </p:nvSpPr>
        <p:spPr>
          <a:xfrm>
            <a:off x="2465756" y="3337981"/>
            <a:ext cx="6836889" cy="296043"/>
          </a:xfrm>
          <a:prstGeom prst="rect">
            <a:avLst/>
          </a:prstGeom>
          <a:solidFill>
            <a:srgbClr val="92D050">
              <a:alpha val="63000"/>
            </a:srgbClr>
          </a:solidFill>
        </p:spPr>
        <p:txBody>
          <a:bodyPr wrap="square">
            <a:spAutoFit/>
          </a:bodyPr>
          <a:lstStyle/>
          <a:p>
            <a:pPr algn="just">
              <a:lnSpc>
                <a:spcPts val="1500"/>
              </a:lnSpc>
              <a:spcAft>
                <a:spcPts val="800"/>
              </a:spcAft>
            </a:pPr>
            <a:r>
              <a:rPr lang="tr-TR" sz="18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OBS SİSTEMİNDE YER ALAN BAŞVURU MODÜLÜ İSİMLERİ</a:t>
            </a:r>
            <a:endParaRPr lang="tr-TR" sz="16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61633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TotalTime>
  <Words>623</Words>
  <Application>Microsoft Office PowerPoint</Application>
  <PresentationFormat>Geniş ekran</PresentationFormat>
  <Paragraphs>42</Paragraphs>
  <Slides>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vt:i4>
      </vt:variant>
    </vt:vector>
  </HeadingPairs>
  <TitlesOfParts>
    <vt:vector size="9" baseType="lpstr">
      <vt:lpstr>Arial</vt:lpstr>
      <vt:lpstr>Arial,Sans-Serif</vt:lpstr>
      <vt:lpstr>Bahnschrift</vt:lpstr>
      <vt:lpstr>Calibri</vt:lpstr>
      <vt:lpstr>Calibri Light</vt:lpstr>
      <vt:lpstr>Times New Roman</vt:lpstr>
      <vt:lpstr>office theme</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Supervisor</dc:creator>
  <cp:lastModifiedBy>Mehmet Kocakaplan</cp:lastModifiedBy>
  <cp:revision>414</cp:revision>
  <dcterms:created xsi:type="dcterms:W3CDTF">2023-11-27T17:33:01Z</dcterms:created>
  <dcterms:modified xsi:type="dcterms:W3CDTF">2023-12-14T07:58:28Z</dcterms:modified>
</cp:coreProperties>
</file>